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9.svg" ContentType="image/svg+xml"/>
  <Override PartName="/ppt/media/image41.svg" ContentType="image/svg+xml"/>
  <Override PartName="/ppt/media/image4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34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4.png"/><Relationship Id="rId2" Type="http://schemas.openxmlformats.org/officeDocument/2006/relationships/tags" Target="../tags/tag66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8432165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914400" y="4622804"/>
            <a:ext cx="7517765" cy="762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6"/>
            </p:custDataLst>
          </p:nvPr>
        </p:nvSpPr>
        <p:spPr>
          <a:xfrm>
            <a:off x="508004" y="5384801"/>
            <a:ext cx="406400" cy="4057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>
            <a:off x="330199" y="330199"/>
            <a:ext cx="406400" cy="406400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8"/>
            </p:custDataLst>
          </p:nvPr>
        </p:nvSpPr>
        <p:spPr>
          <a:xfrm>
            <a:off x="6807196" y="5638803"/>
            <a:ext cx="1117600" cy="628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914400" y="1587499"/>
            <a:ext cx="6807196" cy="2235196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5000"/>
              </a:lnSpc>
              <a:buNone/>
              <a:defRPr sz="6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职场通用模板
年终工作述职报告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4" hasCustomPrompt="1"/>
            <p:custDataLst>
              <p:tags r:id="rId13"/>
            </p:custDataLst>
          </p:nvPr>
        </p:nvSpPr>
        <p:spPr>
          <a:xfrm>
            <a:off x="914400" y="1054102"/>
            <a:ext cx="8369302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5" hasCustomPrompt="1"/>
            <p:custDataLst>
              <p:tags r:id="rId14"/>
            </p:custDataLst>
          </p:nvPr>
        </p:nvSpPr>
        <p:spPr>
          <a:xfrm>
            <a:off x="1219197" y="4775198"/>
            <a:ext cx="5257800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0346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4"/>
            </p:custDataLst>
          </p:nvPr>
        </p:nvSpPr>
        <p:spPr>
          <a:xfrm>
            <a:off x="609603" y="3276597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609603" y="28066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8801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5880104" y="0"/>
            <a:ext cx="6311900" cy="685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7"/>
            </p:custDataLst>
          </p:nvPr>
        </p:nvSpPr>
        <p:spPr>
          <a:xfrm>
            <a:off x="330199" y="330199"/>
            <a:ext cx="406400" cy="406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8"/>
            </p:custDataLst>
          </p:nvPr>
        </p:nvSpPr>
        <p:spPr>
          <a:xfrm>
            <a:off x="736604" y="736604"/>
            <a:ext cx="406400" cy="406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7023104" y="4292596"/>
            <a:ext cx="4165604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11"/>
            </p:custDataLst>
          </p:nvPr>
        </p:nvSpPr>
        <p:spPr>
          <a:xfrm>
            <a:off x="7023104" y="490941"/>
            <a:ext cx="3308354" cy="2868116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9000"/>
              </a:lnSpc>
              <a:buNone/>
              <a:defRPr sz="130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0" y="2692396"/>
            <a:ext cx="12191365" cy="4165600"/>
          </a:xfrm>
          <a:custGeom>
            <a:avLst/>
            <a:gdLst>
              <a:gd name="connisteX0" fmla="*/ 0 w 169333"/>
              <a:gd name="connsiteY0" fmla="*/ 0 h 57855"/>
              <a:gd name="connisteX1" fmla="*/ 0 w 169333"/>
              <a:gd name="connsiteY1" fmla="*/ 4165604 h 57855"/>
              <a:gd name="connisteX2" fmla="*/ 12191996 w 169333"/>
              <a:gd name="connsiteY2" fmla="*/ 4165604 h 57855"/>
              <a:gd name="connisteX3" fmla="*/ 12191996 w 169333"/>
              <a:gd name="connsiteY3" fmla="*/ 0 h 57855"/>
              <a:gd name="connisteX4" fmla="*/ 0 w 169333"/>
              <a:gd name="connsiteY4" fmla="*/ 0 h 578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4165604">
                <a:moveTo>
                  <a:pt x="0" y="0"/>
                </a:moveTo>
                <a:lnTo>
                  <a:pt x="0" y="4165604"/>
                </a:lnTo>
                <a:lnTo>
                  <a:pt x="12191997" y="4165604"/>
                </a:lnTo>
                <a:lnTo>
                  <a:pt x="121919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888998" y="5295903"/>
            <a:ext cx="5791200" cy="50800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888998" y="3556001"/>
            <a:ext cx="406400" cy="405765"/>
          </a:xfrm>
          <a:prstGeom prst="rect">
            <a:avLst/>
          </a:pr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7061198" y="4356101"/>
            <a:ext cx="41402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2" name="标题 11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6934197" y="4813301"/>
            <a:ext cx="4267203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image" Target="../media/image8.png"/><Relationship Id="rId5" Type="http://schemas.openxmlformats.org/officeDocument/2006/relationships/image" Target="../media/image20.jpeg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tags" Target="../tags/tag16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1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image" Target="../media/image22.jpeg"/><Relationship Id="rId12" Type="http://schemas.openxmlformats.org/officeDocument/2006/relationships/tags" Target="../tags/tag187.xml"/><Relationship Id="rId11" Type="http://schemas.openxmlformats.org/officeDocument/2006/relationships/image" Target="../media/image8.png"/><Relationship Id="rId10" Type="http://schemas.openxmlformats.org/officeDocument/2006/relationships/image" Target="../media/image21.jpeg"/><Relationship Id="rId1" Type="http://schemas.openxmlformats.org/officeDocument/2006/relationships/tags" Target="../tags/tag17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image" Target="../media/image9.png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image" Target="../media/image8.png"/><Relationship Id="rId6" Type="http://schemas.openxmlformats.org/officeDocument/2006/relationships/image" Target="../media/image24.jpeg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23.xml"/><Relationship Id="rId2" Type="http://schemas.openxmlformats.org/officeDocument/2006/relationships/image" Target="../media/image23.png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image" Target="../media/image26.jpeg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image" Target="../media/image25.jpeg"/><Relationship Id="rId1" Type="http://schemas.openxmlformats.org/officeDocument/2006/relationships/tags" Target="../tags/tag20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image" Target="../media/image27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36.xml"/><Relationship Id="rId15" Type="http://schemas.openxmlformats.org/officeDocument/2006/relationships/image" Target="../media/image8.png"/><Relationship Id="rId14" Type="http://schemas.openxmlformats.org/officeDocument/2006/relationships/image" Target="../media/image28.jpeg"/><Relationship Id="rId13" Type="http://schemas.openxmlformats.org/officeDocument/2006/relationships/tags" Target="../tags/tag235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8.png"/><Relationship Id="rId7" Type="http://schemas.openxmlformats.org/officeDocument/2006/relationships/image" Target="../media/image30.jpeg"/><Relationship Id="rId6" Type="http://schemas.openxmlformats.org/officeDocument/2006/relationships/tags" Target="../tags/tag241.xml"/><Relationship Id="rId5" Type="http://schemas.openxmlformats.org/officeDocument/2006/relationships/image" Target="../media/image29.png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53.xml"/><Relationship Id="rId21" Type="http://schemas.openxmlformats.org/officeDocument/2006/relationships/tags" Target="../tags/tag252.xml"/><Relationship Id="rId20" Type="http://schemas.openxmlformats.org/officeDocument/2006/relationships/tags" Target="../tags/tag251.xml"/><Relationship Id="rId2" Type="http://schemas.openxmlformats.org/officeDocument/2006/relationships/tags" Target="../tags/tag238.xml"/><Relationship Id="rId19" Type="http://schemas.openxmlformats.org/officeDocument/2006/relationships/tags" Target="../tags/tag250.xml"/><Relationship Id="rId18" Type="http://schemas.openxmlformats.org/officeDocument/2006/relationships/tags" Target="../tags/tag249.xml"/><Relationship Id="rId17" Type="http://schemas.openxmlformats.org/officeDocument/2006/relationships/tags" Target="../tags/tag248.xml"/><Relationship Id="rId16" Type="http://schemas.openxmlformats.org/officeDocument/2006/relationships/image" Target="../media/image32.jpeg"/><Relationship Id="rId15" Type="http://schemas.openxmlformats.org/officeDocument/2006/relationships/tags" Target="../tags/tag247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image" Target="../media/image31.jpeg"/><Relationship Id="rId10" Type="http://schemas.openxmlformats.org/officeDocument/2006/relationships/tags" Target="../tags/tag243.xml"/><Relationship Id="rId1" Type="http://schemas.openxmlformats.org/officeDocument/2006/relationships/tags" Target="../tags/tag23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image" Target="../media/image8.png"/><Relationship Id="rId4" Type="http://schemas.openxmlformats.org/officeDocument/2006/relationships/image" Target="../media/image33.jpeg"/><Relationship Id="rId3" Type="http://schemas.openxmlformats.org/officeDocument/2006/relationships/tags" Target="../tags/tag258.xml"/><Relationship Id="rId2" Type="http://schemas.openxmlformats.org/officeDocument/2006/relationships/image" Target="../media/image9.png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image" Target="../media/image27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79.xml"/><Relationship Id="rId15" Type="http://schemas.openxmlformats.org/officeDocument/2006/relationships/image" Target="../media/image8.png"/><Relationship Id="rId14" Type="http://schemas.openxmlformats.org/officeDocument/2006/relationships/image" Target="../media/image34.jpeg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tags" Target="../tags/tag26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jpeg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image" Target="../media/image8.png"/><Relationship Id="rId5" Type="http://schemas.openxmlformats.org/officeDocument/2006/relationships/image" Target="../media/image35.jpeg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95.xml"/><Relationship Id="rId2" Type="http://schemas.openxmlformats.org/officeDocument/2006/relationships/tags" Target="../tags/tag281.xml"/><Relationship Id="rId19" Type="http://schemas.openxmlformats.org/officeDocument/2006/relationships/tags" Target="../tags/tag294.xml"/><Relationship Id="rId18" Type="http://schemas.openxmlformats.org/officeDocument/2006/relationships/tags" Target="../tags/tag293.xml"/><Relationship Id="rId17" Type="http://schemas.openxmlformats.org/officeDocument/2006/relationships/tags" Target="../tags/tag292.xml"/><Relationship Id="rId16" Type="http://schemas.openxmlformats.org/officeDocument/2006/relationships/tags" Target="../tags/tag291.xml"/><Relationship Id="rId15" Type="http://schemas.openxmlformats.org/officeDocument/2006/relationships/tags" Target="../tags/tag290.xml"/><Relationship Id="rId14" Type="http://schemas.openxmlformats.org/officeDocument/2006/relationships/image" Target="../media/image37.jpeg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tags" Target="../tags/tag28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image" Target="../media/image39.svg"/><Relationship Id="rId6" Type="http://schemas.openxmlformats.org/officeDocument/2006/relationships/image" Target="../media/image38.png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14.xml"/><Relationship Id="rId21" Type="http://schemas.openxmlformats.org/officeDocument/2006/relationships/tags" Target="../tags/tag313.xml"/><Relationship Id="rId20" Type="http://schemas.openxmlformats.org/officeDocument/2006/relationships/tags" Target="../tags/tag312.xml"/><Relationship Id="rId2" Type="http://schemas.openxmlformats.org/officeDocument/2006/relationships/tags" Target="../tags/tag300.xml"/><Relationship Id="rId19" Type="http://schemas.openxmlformats.org/officeDocument/2006/relationships/image" Target="../media/image43.svg"/><Relationship Id="rId18" Type="http://schemas.openxmlformats.org/officeDocument/2006/relationships/image" Target="../media/image42.png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image" Target="../media/image41.svg"/><Relationship Id="rId12" Type="http://schemas.openxmlformats.org/officeDocument/2006/relationships/image" Target="../media/image40.png"/><Relationship Id="rId11" Type="http://schemas.openxmlformats.org/officeDocument/2006/relationships/tags" Target="../tags/tag307.xml"/><Relationship Id="rId10" Type="http://schemas.openxmlformats.org/officeDocument/2006/relationships/tags" Target="../tags/tag306.xml"/><Relationship Id="rId1" Type="http://schemas.openxmlformats.org/officeDocument/2006/relationships/tags" Target="../tags/tag29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25.xml"/><Relationship Id="rId12" Type="http://schemas.openxmlformats.org/officeDocument/2006/relationships/image" Target="../media/image8.png"/><Relationship Id="rId11" Type="http://schemas.openxmlformats.org/officeDocument/2006/relationships/image" Target="../media/image44.jpeg"/><Relationship Id="rId10" Type="http://schemas.openxmlformats.org/officeDocument/2006/relationships/tags" Target="../tags/tag324.xml"/><Relationship Id="rId1" Type="http://schemas.openxmlformats.org/officeDocument/2006/relationships/tags" Target="../tags/tag31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image" Target="../media/image8.png"/><Relationship Id="rId4" Type="http://schemas.openxmlformats.org/officeDocument/2006/relationships/image" Target="../media/image45.jpeg"/><Relationship Id="rId3" Type="http://schemas.openxmlformats.org/officeDocument/2006/relationships/tags" Target="../tags/tag327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19" Type="http://schemas.openxmlformats.org/officeDocument/2006/relationships/tags" Target="../tags/tag337.xml"/><Relationship Id="rId18" Type="http://schemas.openxmlformats.org/officeDocument/2006/relationships/tags" Target="../tags/tag336.xml"/><Relationship Id="rId17" Type="http://schemas.openxmlformats.org/officeDocument/2006/relationships/tags" Target="../tags/tag335.xml"/><Relationship Id="rId16" Type="http://schemas.openxmlformats.org/officeDocument/2006/relationships/tags" Target="../tags/tag334.xml"/><Relationship Id="rId15" Type="http://schemas.openxmlformats.org/officeDocument/2006/relationships/tags" Target="../tags/tag333.xml"/><Relationship Id="rId14" Type="http://schemas.openxmlformats.org/officeDocument/2006/relationships/image" Target="../media/image41.svg"/><Relationship Id="rId13" Type="http://schemas.openxmlformats.org/officeDocument/2006/relationships/image" Target="../media/image40.png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image" Target="../media/image39.svg"/><Relationship Id="rId1" Type="http://schemas.openxmlformats.org/officeDocument/2006/relationships/tags" Target="../tags/tag326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0" Type="http://schemas.openxmlformats.org/officeDocument/2006/relationships/slideLayout" Target="../slideLayouts/slideLayout1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tags" Target="../tags/tag108.xml"/><Relationship Id="rId2" Type="http://schemas.openxmlformats.org/officeDocument/2006/relationships/image" Target="../media/image6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image" Target="../media/image8.png"/><Relationship Id="rId5" Type="http://schemas.openxmlformats.org/officeDocument/2006/relationships/image" Target="../media/image10.jpeg"/><Relationship Id="rId4" Type="http://schemas.openxmlformats.org/officeDocument/2006/relationships/tags" Target="../tags/tag122.xml"/><Relationship Id="rId3" Type="http://schemas.openxmlformats.org/officeDocument/2006/relationships/image" Target="../media/image9.pn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134.xml"/><Relationship Id="rId2" Type="http://schemas.openxmlformats.org/officeDocument/2006/relationships/tags" Target="../tags/tag121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image" Target="../media/image12.jpeg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tags" Target="../tags/tag12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image" Target="../media/image8.png"/><Relationship Id="rId5" Type="http://schemas.openxmlformats.org/officeDocument/2006/relationships/image" Target="../media/image14.jpeg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149.xml"/><Relationship Id="rId2" Type="http://schemas.openxmlformats.org/officeDocument/2006/relationships/image" Target="../media/image13.png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image" Target="../media/image16.jpeg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image" Target="../media/image18.jpeg"/><Relationship Id="rId7" Type="http://schemas.openxmlformats.org/officeDocument/2006/relationships/tags" Target="../tags/tag156.xml"/><Relationship Id="rId6" Type="http://schemas.openxmlformats.org/officeDocument/2006/relationships/image" Target="../media/image8.png"/><Relationship Id="rId5" Type="http://schemas.openxmlformats.org/officeDocument/2006/relationships/image" Target="../media/image17.jpeg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64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image" Target="../media/image19.jpeg"/><Relationship Id="rId10" Type="http://schemas.openxmlformats.org/officeDocument/2006/relationships/tags" Target="../tags/tag158.xml"/><Relationship Id="rId1" Type="http://schemas.openxmlformats.org/officeDocument/2006/relationships/tags" Target="../tags/tag1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92710"/>
            <a:ext cx="11903710" cy="6537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世界模型构建原理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C:/Users/chang/AppData/Roaming/Kingsoft/office6/wppai/generateppt/d01ecbae-0d1a-47b2-8367-2141b8f77c15.jpgd01ecbae-0d1a-47b2-8367-2141b8f77c15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57" r="157"/>
          <a:stretch>
            <a:fillRect/>
          </a:stretch>
        </p:blipFill>
        <p:spPr>
          <a:xfrm>
            <a:off x="609603" y="1828800"/>
            <a:ext cx="10972800" cy="223456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609600" y="4521200"/>
            <a:ext cx="11049000" cy="1727200"/>
            <a:chOff x="960" y="7120"/>
            <a:chExt cx="17400" cy="2720"/>
          </a:xfrm>
        </p:grpSpPr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96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8"/>
              </p:custDataLst>
            </p:nvPr>
          </p:nvSpPr>
          <p:spPr>
            <a:xfrm>
              <a:off x="6960" y="7120"/>
              <a:ext cx="81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712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RSSM</a:t>
              </a: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架构核心组件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200" y="7920"/>
              <a:ext cx="51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递归状态空间模型包含确定性路径（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LSTM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）和随机路径（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VAE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），在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中实现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秒环境预测准确率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91%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1"/>
              </p:custDataLst>
            </p:nvPr>
          </p:nvSpPr>
          <p:spPr>
            <a:xfrm>
              <a:off x="1296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7200" y="712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动态预测机制设计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7200" y="7920"/>
              <a:ext cx="51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特征筛选器将隐状态维度压缩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60%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SEM2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改进方案使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nuScenes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数据集运动预测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IoU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提升至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0.78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3200" y="712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多视图时空对齐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3200" y="7920"/>
              <a:ext cx="51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Drive-WM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实现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摄像头视角融合，相邻帧间特征一致性达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93%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nuScenes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测试中多目标跟踪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MOTA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提升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15%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CarDreamer</a:t>
            </a: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算法解析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1828800"/>
            <a:ext cx="9144003" cy="4418965"/>
            <a:chOff x="960" y="2880"/>
            <a:chExt cx="14400" cy="6959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960" y="2880"/>
              <a:ext cx="7200" cy="33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1440" y="3440"/>
              <a:ext cx="63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多模态特征融合机制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440" y="4240"/>
              <a:ext cx="63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激光雷达点云与相机图像时空对齐误差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≤0.02m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4D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占用预测模块使遮挡场景识别率提升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37%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9" name="图片 8" descr="C:/Users/chang/AppData/Roaming/Kingsoft/office6/wppai/generateppt/ceae545f-82b2-40fc-8fc6-b9f82c2332fa.jpgceae545f-82b2-40fc-8fc6-b9f82c2332fa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l="-7" t="503" r="7" b="503"/>
            <a:stretch>
              <a:fillRect/>
            </a:stretch>
          </p:blipFill>
          <p:spPr>
            <a:xfrm>
              <a:off x="8160" y="2880"/>
              <a:ext cx="7200" cy="3359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2" name="图片 11" descr="C:/Users/chang/AppData/Roaming/Kingsoft/office6/wppai/generateppt/a4368fbc-9a4e-45f9-a3b4-58a43e630402.jpga4368fbc-9a4e-45f9-a3b4-58a43e630402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l="-7" t="502" r="7" b="503"/>
            <a:stretch>
              <a:fillRect/>
            </a:stretch>
          </p:blipFill>
          <p:spPr>
            <a:xfrm>
              <a:off x="960" y="6480"/>
              <a:ext cx="7200" cy="3359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8160" y="6480"/>
              <a:ext cx="7200" cy="33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8640" y="7040"/>
              <a:ext cx="63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世界模型训练框架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8640" y="7840"/>
              <a:ext cx="63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开源平台支持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256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个并行环境，课程学习策略使复杂路口训练效率提升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倍，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GitHub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已获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1200+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星标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 sz="4300"/>
              <a:t>系统实现与优化</a:t>
            </a:r>
            <a:endParaRPr lang="ja-JP" altLang="en-US" sz="43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438403" y="609603"/>
            <a:ext cx="8267703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视觉编码器开发实践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292350" y="1821815"/>
            <a:ext cx="9366250" cy="4299585"/>
            <a:chOff x="3610" y="2869"/>
            <a:chExt cx="14750" cy="6771"/>
          </a:xfrm>
        </p:grpSpPr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3610" y="286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10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3840" y="588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混合架构设计原理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3840" y="6760"/>
              <a:ext cx="424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融合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ResNet-50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骨干网络（提取局部特征）与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Transformer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编码器（捕获全局依赖），在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数据集测试中特征表征能力提升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37%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8730" y="286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10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8960" y="588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多视角融合技术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8960" y="6760"/>
              <a:ext cx="424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Drive-WM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多视图对齐策略，通过跨视角注意力机制实现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6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路摄像头特征融合，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nuScenes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验证集显示目标检测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mAP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提升至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0.62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3850" y="286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100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4080" y="588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实时性优化方案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4080" y="6760"/>
              <a:ext cx="424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应用动态分辨率调整技术（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640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×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360→1280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×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720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自适应切换），在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NVIDIA Orin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平台实现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45ms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单帧处理时延，满足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实时驾驶要求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11582403" y="203198"/>
            <a:ext cx="405765" cy="406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14"/>
            </p:custDataLst>
          </p:nvPr>
        </p:nvSpPr>
        <p:spPr>
          <a:xfrm>
            <a:off x="11175998" y="609603"/>
            <a:ext cx="406400" cy="40576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259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世界模型训练策略</a:t>
            </a:r>
            <a:endParaRPr lang="ja-JP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603" y="1828800"/>
            <a:ext cx="10972798" cy="4418965"/>
            <a:chOff x="960" y="2880"/>
            <a:chExt cx="17280" cy="6959"/>
          </a:xfrm>
        </p:grpSpPr>
        <p:sp>
          <p:nvSpPr>
            <p:cNvPr id="4" name="矩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5440" cy="69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 descr="C:/Users/chang/AppData/Roaming/Kingsoft/office6/wppai/generateppt/d3ef5ccfd5c716edefe7c0fccee34858.jpgd3ef5ccfd5c716edefe7c0fccee34858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t="7158" b="7159"/>
            <a:stretch>
              <a:fillRect/>
            </a:stretch>
          </p:blipFill>
          <p:spPr>
            <a:xfrm>
              <a:off x="1440" y="3360"/>
              <a:ext cx="4479" cy="256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6880" y="2880"/>
              <a:ext cx="5440" cy="6959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chang/AppData/Roaming/Kingsoft/office6/wppai/generateppt/567070487045202cfbdfea3dd6772f18.jpg567070487045202cfbdfea3dd6772f18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t="7121" b="7121"/>
            <a:stretch>
              <a:fillRect/>
            </a:stretch>
          </p:blipFill>
          <p:spPr>
            <a:xfrm>
              <a:off x="7360" y="3360"/>
              <a:ext cx="4479" cy="256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1440" y="62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课程学习阶段划分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1440" y="696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分三阶段训练：空道路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→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动态障碍物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→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复杂天气，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SEM2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验证显示各阶段成功率从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92%→85%→78%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阶梯式下降，优于直接训练方案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63%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12800" y="2880"/>
              <a:ext cx="5440" cy="69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 descr="C:/Users/chang/AppData/Roaming/Kingsoft/office6/wppai/generateppt/acb0deb428ca3c961fb601bbd9d74fe6.jpgacb0deb428ca3c961fb601bbd9d74fe6"/>
            <p:cNvPicPr preferRelativeResize="0"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t="7121" b="7121"/>
            <a:stretch>
              <a:fillRect/>
            </a:stretch>
          </p:blipFill>
          <p:spPr>
            <a:xfrm>
              <a:off x="13280" y="3360"/>
              <a:ext cx="4479" cy="256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7360" y="62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预测偏差抑制方法</a:t>
              </a:r>
              <a:endParaRPr lang="ja-JP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7"/>
              </p:custDataLst>
            </p:nvPr>
          </p:nvSpPr>
          <p:spPr>
            <a:xfrm>
              <a:off x="7360" y="696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引入</a:t>
              </a:r>
              <a:r>
                <a:rPr lang="en-US" altLang="ja-JP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KL</a:t>
              </a:r>
              <a:r>
                <a:rPr lang="ja-JP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散度约束（</a:t>
              </a:r>
              <a:r>
                <a:rPr lang="en-US" altLang="ja-JP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β=0.5</a:t>
              </a:r>
              <a:r>
                <a:rPr lang="ja-JP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）和轨迹平滑损失，</a:t>
              </a:r>
              <a:r>
                <a:rPr lang="en-US" altLang="ja-JP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 Town05</a:t>
              </a:r>
              <a:r>
                <a:rPr lang="ja-JP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场景测试显示</a:t>
              </a:r>
              <a:r>
                <a:rPr lang="en-US" altLang="ja-JP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5</a:t>
              </a:r>
              <a:r>
                <a:rPr lang="ja-JP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秒轨迹预测误差降低至</a:t>
              </a:r>
              <a:r>
                <a:rPr lang="en-US" altLang="ja-JP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0.32m</a:t>
              </a:r>
              <a:r>
                <a:rPr lang="ja-JP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（基线</a:t>
              </a:r>
              <a:r>
                <a:rPr lang="en-US" altLang="ja-JP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0.51m</a:t>
              </a:r>
              <a:r>
                <a:rPr lang="ja-JP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</a:t>
              </a:r>
              <a:endParaRPr lang="ja-JP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13280" y="62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数据增强策略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13280" y="696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MixStyle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域泛化技术，在未见过的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新城镇测试中驾驶评分从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46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提升至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58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，接近专家水平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88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66%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实时推理优化方案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1828800"/>
            <a:ext cx="9220200" cy="2032000"/>
            <a:chOff x="960" y="2880"/>
            <a:chExt cx="14520" cy="320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80" cy="3199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120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计算图优化技术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200" y="3680"/>
              <a:ext cx="4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通过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TensorRT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实现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Conv-BN-ReLU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算子融合，在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Orin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平台推理速度提升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3.2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倍，单帧处理时延从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150ms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压缩至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47ms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6000" y="2880"/>
              <a:ext cx="80" cy="3199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624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量化压缩方案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6240" y="3680"/>
              <a:ext cx="4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应用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INT8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量化（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EMA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校准法），模型体积缩减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65%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至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83MB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测试显示控制指令输出频率稳定在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20Hz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±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0.5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10"/>
              </p:custDataLst>
            </p:nvPr>
          </p:nvSpPr>
          <p:spPr>
            <a:xfrm>
              <a:off x="11040" y="2880"/>
              <a:ext cx="80" cy="3199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128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内存复用机制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1280" y="3680"/>
              <a:ext cx="4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设计环形缓冲区管理系统，多模型共享显存使峰值内存占用降低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42%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，支持连续处理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8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路摄像头输入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3" name="图片 12" descr="C:/Users/chang/AppData/Roaming/Kingsoft/office6/wppai/generateppt/2dae9369-1cfe-4772-ad10-68356e7a86ce.jpg2dae9369-1cfe-4772-ad10-68356e7a86ce"/>
          <p:cNvPicPr preferRelativeResize="0"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t="6359" b="6359"/>
          <a:stretch>
            <a:fillRect/>
          </a:stretch>
        </p:blipFill>
        <p:spPr>
          <a:xfrm>
            <a:off x="609603" y="4317998"/>
            <a:ext cx="10972800" cy="1929765"/>
          </a:xfrm>
          <a:prstGeom prst="rect">
            <a:avLst/>
          </a:prstGeom>
          <a:blipFill rotWithShape="1">
            <a:blip r:embed="rId1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多维度评估体系构建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029200"/>
            <a:ext cx="12191365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4" name="组合 23"/>
          <p:cNvGrpSpPr/>
          <p:nvPr/>
        </p:nvGrpSpPr>
        <p:grpSpPr>
          <a:xfrm>
            <a:off x="609600" y="1828800"/>
            <a:ext cx="10972801" cy="4419603"/>
            <a:chOff x="960" y="2880"/>
            <a:chExt cx="17280" cy="6960"/>
          </a:xfrm>
        </p:grpSpPr>
        <p:pic>
          <p:nvPicPr>
            <p:cNvPr id="6" name="图片 5" descr="C:/Users/chang/AppData/Roaming/Kingsoft/office6/wppai/generateppt/41d24ef8fd5ea357304fa892cf2d9a36.jpg41d24ef8fd5ea357304fa892cf2d9a36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-9" t="4693" r="9" b="4693"/>
            <a:stretch>
              <a:fillRect/>
            </a:stretch>
          </p:blipFill>
          <p:spPr>
            <a:xfrm>
              <a:off x="960" y="2880"/>
              <a:ext cx="5440" cy="312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矩形 8"/>
            <p:cNvSpPr/>
            <p:nvPr>
              <p:custDataLst>
                <p:tags r:id="rId9"/>
              </p:custDataLst>
            </p:nvPr>
          </p:nvSpPr>
          <p:spPr>
            <a:xfrm>
              <a:off x="960" y="6000"/>
              <a:ext cx="544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" name="图片 11" descr="C:/Users/chang/AppData/Roaming/Kingsoft/office6/wppai/generateppt/68859c9d2a729e285ee1fffd0cc74a40.jpg68859c9d2a729e285ee1fffd0cc74a40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4564" t="-16" r="4564" b="16"/>
            <a:stretch>
              <a:fillRect/>
            </a:stretch>
          </p:blipFill>
          <p:spPr>
            <a:xfrm>
              <a:off x="6880" y="2880"/>
              <a:ext cx="5440" cy="312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6880" y="6000"/>
              <a:ext cx="544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1440" y="632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安全性指标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1440" y="712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定义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级安全阈值：碰撞率＜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0.1%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、违规率＜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、接管间隔＞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50km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CarDreamer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1000km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测试中达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0.08%/1.3%/62km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8" name="图片 17" descr="C:/Users/chang/AppData/Roaming/Kingsoft/office6/wppai/generateppt/fa9275bdd43d5d68a0fa1e6b9e7c7c40.jpgfa9275bdd43d5d68a0fa1e6b9e7c7c40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-9" t="9510" r="9" b="9510"/>
            <a:stretch>
              <a:fillRect/>
            </a:stretch>
          </p:blipFill>
          <p:spPr>
            <a:xfrm>
              <a:off x="12800" y="2880"/>
              <a:ext cx="5440" cy="312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1" name="矩形 20"/>
            <p:cNvSpPr/>
            <p:nvPr>
              <p:custDataLst>
                <p:tags r:id="rId17"/>
              </p:custDataLst>
            </p:nvPr>
          </p:nvSpPr>
          <p:spPr>
            <a:xfrm>
              <a:off x="12800" y="6000"/>
              <a:ext cx="544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8"/>
              </p:custDataLst>
            </p:nvPr>
          </p:nvSpPr>
          <p:spPr>
            <a:xfrm>
              <a:off x="7360" y="632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舒适性评估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9"/>
              </p:custDataLst>
            </p:nvPr>
          </p:nvSpPr>
          <p:spPr>
            <a:xfrm>
              <a:off x="7360" y="712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Jerk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值（加速度变化率）和转向平滑度指标，在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 Urban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场景测试中分别优化至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2.1m/s³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和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0.78rad/s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，优于模块化方案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35%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0"/>
              </p:custDataLst>
            </p:nvPr>
          </p:nvSpPr>
          <p:spPr>
            <a:xfrm>
              <a:off x="13280" y="632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效率对比分析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1"/>
              </p:custDataLst>
            </p:nvPr>
          </p:nvSpPr>
          <p:spPr>
            <a:xfrm>
              <a:off x="13280" y="7120"/>
              <a:ext cx="45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复杂交叉路口场景下，通行效率达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89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辆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/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小时（传统方案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72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辆），决策延迟降低至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120ms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（传统方案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300-500ms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/>
              <a:t>关键技术挑战</a:t>
            </a:r>
            <a:endParaRPr lang="ja-JP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chang/AppData/Roaming/Kingsoft/office6/wppai/generateppt/e38c025f-ac0a-4325-98a3-c93996b5473e.jpge38c025f-ac0a-4325-98a3-c93996b5473e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78" r="378"/>
          <a:stretch>
            <a:fillRect/>
          </a:stretch>
        </p:blipFill>
        <p:spPr>
          <a:xfrm>
            <a:off x="2438403" y="609603"/>
            <a:ext cx="9144000" cy="20313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438403" y="3251204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训练稳定性保障策略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438400" y="4470400"/>
            <a:ext cx="9220200" cy="1778000"/>
            <a:chOff x="3840" y="7040"/>
            <a:chExt cx="14520" cy="2800"/>
          </a:xfrm>
        </p:grpSpPr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3840" y="7040"/>
              <a:ext cx="4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分层梯度裁剪技术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3840" y="7920"/>
              <a:ext cx="4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采用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Critic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网络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0.5/Actor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网络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1.0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的分层梯度阈值，在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训练中减少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87%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梯度爆炸现象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8880" y="7040"/>
              <a:ext cx="4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自适应探索噪声机制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8880" y="7920"/>
              <a:ext cx="4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基于策略熵动态调整动作噪声幅度，在直道场景噪声系数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0.1/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交叉路口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0.3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，提升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15%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探索效率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3920" y="7040"/>
              <a:ext cx="4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多阶段学习率调度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3920" y="7920"/>
              <a:ext cx="4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设置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Critic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网络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3e-4→1e-4/Actor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网络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1e-5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的指数衰减策略，模型收敛速度提升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2.3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倍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6464296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复杂场景泛化方案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2286000"/>
            <a:ext cx="6400800" cy="3962400"/>
            <a:chOff x="960" y="3600"/>
            <a:chExt cx="10080" cy="624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3600"/>
              <a:ext cx="80" cy="1759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1200" y="3600"/>
              <a:ext cx="9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对抗性数据增强管道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200" y="4400"/>
              <a:ext cx="98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集成天气突变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能见度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50m→20m)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和车辆切入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(1.5s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时距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模拟器，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nuScenes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测试集准确率提升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19%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960" y="5840"/>
              <a:ext cx="80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200" y="5840"/>
              <a:ext cx="9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课程学习策略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6640"/>
              <a:ext cx="98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从封闭园区到城市道路分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级难度训练，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驾驶评分从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46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提升至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78(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满分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100)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10"/>
              </p:custDataLst>
            </p:nvPr>
          </p:nvSpPr>
          <p:spPr>
            <a:xfrm>
              <a:off x="960" y="8080"/>
              <a:ext cx="80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200" y="8080"/>
              <a:ext cx="9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多模态特征融合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200" y="8880"/>
              <a:ext cx="98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采用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BEV+LiDAR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点云融合编码，在夜间场景障碍物识别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F1-score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达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0.92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，提升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37%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3" name="图片 12" descr="C:/Users/chang/AppData/Roaming/Kingsoft/office6/wppai/generateppt/7a6a90b8-0326-47be-8437-f6c71b6d846d.jpg7a6a90b8-0326-47be-8437-f6c71b6d846d"/>
          <p:cNvPicPr preferRelativeResize="0"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46" r="146"/>
          <a:stretch>
            <a:fillRect/>
          </a:stretch>
        </p:blipFill>
        <p:spPr>
          <a:xfrm>
            <a:off x="7543800" y="609603"/>
            <a:ext cx="4038600" cy="5638800"/>
          </a:xfrm>
          <a:prstGeom prst="rect">
            <a:avLst/>
          </a:prstGeom>
          <a:blipFill rotWithShape="1">
            <a:blip r:embed="rId1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/>
              <a:t>端到端自动驾驶深度学习路线图</a:t>
            </a:r>
            <a:endParaRPr lang="ja-JP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2025/09/29</a:t>
            </a:r>
            <a:endParaRPr lang="en-US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ja-JP" altLang="en-US"/>
              <a:t>汇报人：钱钱</a:t>
            </a:r>
            <a:endParaRPr lang="ja-JP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实时性优化工程实践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533397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990597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  <p:pic>
          <p:nvPicPr>
            <p:cNvPr id="5" name="图片 4" descr="C:/Users/chang/AppData/Roaming/Kingsoft/office6/wppai/generateppt/f6de14670f8b9f18a589930d92aea66b.jpgf6de14670f8b9f18a589930d92aea66b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2185" r="2185"/>
            <a:stretch>
              <a:fillRect/>
            </a:stretch>
          </p:blipFill>
          <p:spPr>
            <a:xfrm>
              <a:off x="960" y="2880"/>
              <a:ext cx="5440" cy="319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960" y="6080"/>
              <a:ext cx="5440" cy="376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chang/AppData/Roaming/Kingsoft/office6/wppai/generateppt/8ac2a192df6dbd5fc94c80331a4d100b.jpg8ac2a192df6dbd5fc94c80331a4d100b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2185" r="2185"/>
            <a:stretch>
              <a:fillRect/>
            </a:stretch>
          </p:blipFill>
          <p:spPr>
            <a:xfrm>
              <a:off x="6880" y="2880"/>
              <a:ext cx="5440" cy="319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矩形 13"/>
            <p:cNvSpPr/>
            <p:nvPr>
              <p:custDataLst>
                <p:tags r:id="rId10"/>
              </p:custDataLst>
            </p:nvPr>
          </p:nvSpPr>
          <p:spPr>
            <a:xfrm>
              <a:off x="6880" y="6080"/>
              <a:ext cx="5440" cy="376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65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TensorRT</a:t>
              </a: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模型量化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440" y="7440"/>
              <a:ext cx="45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FP32→INT8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量化使推理速度从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86ms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23ms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，保持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98.7%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模型精度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7" name="图片 16" descr="C:/Users/chang/AppData/Roaming/Kingsoft/office6/wppai/generateppt/5f8afd4c12681a32ce593d1d57e3dc6b.jpg5f8afd4c12681a32ce593d1d57e3dc6b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t="5883" b="5883"/>
            <a:stretch>
              <a:fillRect/>
            </a:stretch>
          </p:blipFill>
          <p:spPr>
            <a:xfrm>
              <a:off x="12800" y="2880"/>
              <a:ext cx="5440" cy="319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矩形 19"/>
            <p:cNvSpPr/>
            <p:nvPr>
              <p:custDataLst>
                <p:tags r:id="rId15"/>
              </p:custDataLst>
            </p:nvPr>
          </p:nvSpPr>
          <p:spPr>
            <a:xfrm>
              <a:off x="12800" y="6080"/>
              <a:ext cx="5440" cy="376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360" y="65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多任务并行流水线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7360" y="7440"/>
              <a:ext cx="45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CUDA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流并行处理视觉编码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(15ms)+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规划决策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(8ms)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，整体帧率从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30FPS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提升至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65FPS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3280" y="656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内存优化策略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13280" y="7440"/>
              <a:ext cx="45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采用环形缓冲区管理，显存占用从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8.2GB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3.7GB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，支持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Jetson AGX Xavier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部署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 sz="4300"/>
              <a:t>成果验证与展望</a:t>
            </a:r>
            <a:endParaRPr lang="ja-JP" altLang="en-US" sz="43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CARLA</a:t>
            </a: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平台测试验证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096003" y="0"/>
            <a:ext cx="1651000" cy="1524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444999" y="0"/>
            <a:ext cx="1651635" cy="152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1828800"/>
            <a:ext cx="11049000" cy="3962400"/>
            <a:chOff x="960" y="2880"/>
            <a:chExt cx="17400" cy="624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960" y="304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/>
            <p:cNvPicPr/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96" y="3376"/>
              <a:ext cx="767" cy="768"/>
            </a:xfrm>
            <a:prstGeom prst="rect">
              <a:avLst/>
            </a:prstGeom>
            <a:noFill/>
          </p:spPr>
        </p:pic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2800" y="2880"/>
              <a:ext cx="15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多场景验证体系构建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2800" y="3680"/>
              <a:ext cx="15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建立包含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类场景的测试矩阵：交叉路口（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30%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）、环岛（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20%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）、施工路段（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15%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）、夜间（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12%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）、雨天（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10%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）、行人穿越（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）、车辆加塞（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）、紧急制动（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），覆盖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98%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真实道路工况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960" y="528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/>
            <p:cNvPicPr/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96" y="5615"/>
              <a:ext cx="767" cy="768"/>
            </a:xfrm>
            <a:prstGeom prst="rect">
              <a:avLst/>
            </a:prstGeom>
            <a:noFill/>
          </p:spPr>
        </p:pic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2800" y="5120"/>
              <a:ext cx="15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性能优化关键指标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2800" y="5920"/>
              <a:ext cx="15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通过模型量化将推理时延从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230ms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85ms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，轨迹跟踪误差降低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42%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Town05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场景实现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92.3%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任务完成率（基线模型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78.5%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6"/>
              </p:custDataLst>
            </p:nvPr>
          </p:nvSpPr>
          <p:spPr>
            <a:xfrm>
              <a:off x="960" y="752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/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96" y="7856"/>
              <a:ext cx="767" cy="768"/>
            </a:xfrm>
            <a:prstGeom prst="rect">
              <a:avLst/>
            </a:prstGeom>
            <a:noFill/>
          </p:spPr>
        </p:pic>
        <p:sp>
          <p:nvSpPr>
            <p:cNvPr id="15" name="文本框 14"/>
            <p:cNvSpPr txBox="1"/>
            <p:nvPr>
              <p:custDataLst>
                <p:tags r:id="rId20"/>
              </p:custDataLst>
            </p:nvPr>
          </p:nvSpPr>
          <p:spPr>
            <a:xfrm>
              <a:off x="2800" y="7360"/>
              <a:ext cx="15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安全冗余机制设计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1"/>
              </p:custDataLst>
            </p:nvPr>
          </p:nvSpPr>
          <p:spPr>
            <a:xfrm>
              <a:off x="2800" y="8160"/>
              <a:ext cx="15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采用双世界模型并行推理架构，主模型失效时备用模型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0.5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秒内接管，系统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MTBF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（平均无故障时间）达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1500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小时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技术演进趋势洞察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914400"/>
            <a:ext cx="177165" cy="4572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1371600"/>
            <a:ext cx="177165" cy="4572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48200" y="609600"/>
            <a:ext cx="7010400" cy="2032000"/>
            <a:chOff x="7320" y="960"/>
            <a:chExt cx="11040" cy="320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7320" y="960"/>
              <a:ext cx="81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多模态融合架构突破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7560" y="1760"/>
              <a:ext cx="50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DriveGPT4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方案实现视觉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-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语言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-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控制三模态对齐，指令理解准确率提升至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89%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，复杂路口决策时间缩短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40%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（特斯拉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FSD v12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实测数据）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13020" y="960"/>
              <a:ext cx="80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2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因果推理能力增强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3260" y="1760"/>
              <a:ext cx="50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GAIA-2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模型引入因果图网络，在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"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鬼探头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"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场景中，碰撞率从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12%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降至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3.8%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，推理延迟控制在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120ms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以内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1" name="图片 10" descr="C:/Users/chang/AppData/Roaming/Kingsoft/office6/wppai/generateppt/97c8f11b-d8bc-4345-b4cd-c33f50719055.jpg97c8f11b-d8bc-4345-b4cd-c33f50719055"/>
          <p:cNvPicPr preferRelativeResize="0"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2170" b="2170"/>
          <a:stretch>
            <a:fillRect/>
          </a:stretch>
        </p:blipFill>
        <p:spPr>
          <a:xfrm>
            <a:off x="609603" y="3098801"/>
            <a:ext cx="10972800" cy="3148965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chang/AppData/Roaming/Kingsoft/office6/wppai/generateppt/8013ffb6-9501-4a2a-b0c4-139ac3ad4340.jpg8013ffb6-9501-4a2a-b0c4-139ac3ad4340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46" r="146"/>
          <a:stretch>
            <a:fillRect/>
          </a:stretch>
        </p:blipFill>
        <p:spPr>
          <a:xfrm>
            <a:off x="609602" y="609603"/>
            <a:ext cx="4038600" cy="56388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257800" y="609603"/>
            <a:ext cx="6464296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技术演进趋势洞察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257800" y="2997200"/>
            <a:ext cx="6400800" cy="3251200"/>
            <a:chOff x="8280" y="4720"/>
            <a:chExt cx="10080" cy="5120"/>
          </a:xfrm>
        </p:grpSpPr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8280" y="472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/>
            <p:cNvPicPr/>
            <p:nvPr>
              <p:custDataLst>
                <p:tags r:id="rId8"/>
              </p:custDataLst>
            </p:nvPr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16" y="5056"/>
              <a:ext cx="767" cy="768"/>
            </a:xfrm>
            <a:prstGeom prst="rect">
              <a:avLst/>
            </a:prstGeom>
            <a:noFill/>
          </p:spPr>
        </p:pic>
        <p:sp>
          <p:nvSpPr>
            <p:cNvPr id="11" name="任意多边形 10"/>
            <p:cNvSpPr/>
            <p:nvPr>
              <p:custDataLst>
                <p:tags r:id="rId11"/>
              </p:custDataLst>
            </p:nvPr>
          </p:nvSpPr>
          <p:spPr>
            <a:xfrm>
              <a:off x="13620" y="472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/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956" y="5056"/>
              <a:ext cx="767" cy="768"/>
            </a:xfrm>
            <a:prstGeom prst="rect">
              <a:avLst/>
            </a:prstGeom>
            <a:noFill/>
          </p:spPr>
        </p:pic>
        <p:sp>
          <p:nvSpPr>
            <p:cNvPr id="9" name="文本框 8"/>
            <p:cNvSpPr txBox="1"/>
            <p:nvPr>
              <p:custDataLst>
                <p:tags r:id="rId15"/>
              </p:custDataLst>
            </p:nvPr>
          </p:nvSpPr>
          <p:spPr>
            <a:xfrm>
              <a:off x="8280" y="6560"/>
              <a:ext cx="4740" cy="7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物理引擎深度耦合</a:t>
              </a:r>
              <a:endParaRPr lang="ja-JP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6"/>
              </p:custDataLst>
            </p:nvPr>
          </p:nvSpPr>
          <p:spPr>
            <a:xfrm>
              <a:off x="8280" y="7440"/>
              <a:ext cx="470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NVIDIA Omniverse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集成方案，实现毫米级物理仿真精度，车辆动力学模型误差小于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0.05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°，支持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1000+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智能体实时交互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7"/>
              </p:custDataLst>
            </p:nvPr>
          </p:nvSpPr>
          <p:spPr>
            <a:xfrm>
              <a:off x="13620" y="6560"/>
              <a:ext cx="4740" cy="7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仿真训练闭环创新</a:t>
              </a:r>
              <a:endParaRPr lang="ja-JP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13620" y="7440"/>
              <a:ext cx="470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Waymo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最新方案将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NeRF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重建误差降低至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2.3cm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，构建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10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万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+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高精度虚拟场景库，模型迭代周期从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周压缩至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72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小时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ja-JP" altLang="en-US" sz="6300"/>
              <a:t>谢谢</a:t>
            </a:r>
            <a:endParaRPr lang="ja-JP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7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/>
              <a:t>目录</a:t>
            </a:r>
            <a:endParaRPr lang="ja-JP" altLang="en-US"/>
          </a:p>
        </p:txBody>
      </p:sp>
      <p:sp>
        <p:nvSpPr>
          <p:cNvPr id="19" name="副标题 18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4283075" y="1385570"/>
            <a:ext cx="7375525" cy="4024630"/>
            <a:chOff x="6745" y="2182"/>
            <a:chExt cx="11615" cy="6338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67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5"/>
              </p:custDataLst>
            </p:nvPr>
          </p:nvSpPr>
          <p:spPr>
            <a:xfrm>
              <a:off x="8700" y="22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912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基础奠基与全景认知（</a:t>
              </a:r>
              <a:r>
                <a:rPr lang="en-US" altLang="ja-JP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</a:t>
              </a: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－</a:t>
              </a:r>
              <a:r>
                <a:rPr lang="en-US" altLang="ja-JP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</a:t>
              </a: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7"/>
              </p:custDataLst>
            </p:nvPr>
          </p:nvSpPr>
          <p:spPr>
            <a:xfrm>
              <a:off x="1291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8"/>
              </p:custDataLst>
            </p:nvPr>
          </p:nvSpPr>
          <p:spPr>
            <a:xfrm>
              <a:off x="14870" y="22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1529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核心技术深化阶段</a:t>
              </a:r>
              <a:r>
                <a:rPr lang="zh-CN" altLang="ja-JP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（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3-4</a:t>
              </a:r>
              <a:r>
                <a:rPr lang="zh-CN" altLang="ja-JP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</a:t>
              </a:r>
              <a:endParaRPr lang="zh-CN" altLang="ja-JP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67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>
            <a:xfrm>
              <a:off x="8700" y="46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912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系统实现与优化</a:t>
              </a:r>
              <a:r>
                <a:rPr lang="zh-CN" altLang="ja-JP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（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5</a:t>
              </a:r>
              <a:r>
                <a:rPr lang="zh-CN" altLang="ja-JP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</a:t>
              </a:r>
              <a:endParaRPr lang="ja-JP" altLang="en-US" sz="2400" u="heavy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  <a:p>
              <a:pPr algn="l">
                <a:lnSpc>
                  <a:spcPct val="125000"/>
                </a:lnSpc>
              </a:pPr>
              <a:endParaRPr lang="en-US" altLang="ja-JP" sz="2400" u="heavy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291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4"/>
              </p:custDataLst>
            </p:nvPr>
          </p:nvSpPr>
          <p:spPr>
            <a:xfrm>
              <a:off x="14870" y="46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1529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关键技术挑战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67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2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en-US" altLang="en-US" sz="5800">
                <a:solidFill>
                  <a:schemeClr val="accent2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>
            <a:xfrm>
              <a:off x="8700" y="7080"/>
              <a:ext cx="20" cy="144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8"/>
              </p:custDataLst>
            </p:nvPr>
          </p:nvSpPr>
          <p:spPr>
            <a:xfrm>
              <a:off x="912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成果验证与展望</a:t>
              </a:r>
              <a:r>
                <a:rPr lang="zh-CN" altLang="ja-JP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（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6</a:t>
              </a:r>
              <a:r>
                <a:rPr lang="zh-CN" altLang="ja-JP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</a:t>
              </a:r>
              <a:endParaRPr lang="zh-CN" altLang="ja-JP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 sz="3800"/>
              <a:t>基础奠基与全景认知</a:t>
            </a:r>
            <a:endParaRPr lang="ja-JP" altLang="en-US" sz="3800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2590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chang/AppData/Roaming/Kingsoft/office6/wppai/generateppt/0492ea76-88ff-4442-943f-8e1cc45b0981.jpg0492ea76-88ff-4442-943f-8e1cc45b0981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9805" b="9805"/>
          <a:stretch>
            <a:fillRect/>
          </a:stretch>
        </p:blipFill>
        <p:spPr>
          <a:xfrm>
            <a:off x="609602" y="609603"/>
            <a:ext cx="10972800" cy="17773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9603" y="2997202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领域认知构建方法论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4216400"/>
            <a:ext cx="11049000" cy="2032000"/>
            <a:chOff x="960" y="6640"/>
            <a:chExt cx="17400" cy="3200"/>
          </a:xfrm>
        </p:grpSpPr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960" y="6640"/>
              <a:ext cx="80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8"/>
              </p:custDataLst>
            </p:nvPr>
          </p:nvSpPr>
          <p:spPr>
            <a:xfrm>
              <a:off x="6960" y="6640"/>
              <a:ext cx="81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200" y="664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高价值文献筛选标准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00" y="7440"/>
              <a:ext cx="51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精选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篇高被引综述（如《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World Models for Autonomous Driving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》），重点分析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2018-2025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年间被引量＞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500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的突破性论文，构建技术演进时间轴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1"/>
              </p:custDataLst>
            </p:nvPr>
          </p:nvSpPr>
          <p:spPr>
            <a:xfrm>
              <a:off x="12960" y="6640"/>
              <a:ext cx="80" cy="3200"/>
            </a:xfrm>
            <a:custGeom>
              <a:avLst/>
              <a:gdLst>
                <a:gd name="connisteX0" fmla="*/ 0 w 705"/>
                <a:gd name="connsiteY0" fmla="*/ 25402 h 28222"/>
                <a:gd name="connisteX1" fmla="*/ 25402 w 705"/>
                <a:gd name="connsiteY1" fmla="*/ 0 h 28222"/>
                <a:gd name="connisteX2" fmla="*/ 25402 w 705"/>
                <a:gd name="connsiteY2" fmla="*/ 0 h 28222"/>
                <a:gd name="connisteX3" fmla="*/ 50804 w 705"/>
                <a:gd name="connsiteY3" fmla="*/ 25402 h 28222"/>
                <a:gd name="connisteX4" fmla="*/ 50804 w 705"/>
                <a:gd name="connsiteY4" fmla="*/ 2006595 h 28222"/>
                <a:gd name="connisteX5" fmla="*/ 25402 w 705"/>
                <a:gd name="connsiteY5" fmla="*/ 2031997 h 28222"/>
                <a:gd name="connisteX6" fmla="*/ 25402 w 705"/>
                <a:gd name="connsiteY6" fmla="*/ 2031997 h 28222"/>
                <a:gd name="connisteX7" fmla="*/ 0 w 705"/>
                <a:gd name="connsiteY7" fmla="*/ 2006595 h 28222"/>
                <a:gd name="connisteX8" fmla="*/ 0 w 705"/>
                <a:gd name="connsiteY8" fmla="*/ 25402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7200" y="664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知识树构建工具链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7200" y="7440"/>
              <a:ext cx="51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XMind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构建动态知识图谱，关联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15+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关键技术节点（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CNN→Transformer→World Model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），标注特斯拉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FSD V12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等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个典型应用案例</a:t>
              </a:r>
              <a:endParaRPr lang="ja-JP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3200" y="664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范式差异分析框架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3200" y="7440"/>
              <a:ext cx="51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建立模块化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vs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端到端对比矩阵：特斯拉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AP2.0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系统含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87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个模块，而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FSD V12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仅保留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ja-JP" altLang="en-US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个神经网络层，推理延迟降低</a:t>
              </a:r>
              <a:r>
                <a:rPr lang="en-US" altLang="ja-JP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40%</a:t>
              </a:r>
              <a:endParaRPr lang="en-US" altLang="ja-JP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CARLA</a:t>
            </a: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开发环境构建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2" name="组合 21"/>
          <p:cNvGrpSpPr/>
          <p:nvPr/>
        </p:nvGrpSpPr>
        <p:grpSpPr>
          <a:xfrm>
            <a:off x="609600" y="1828800"/>
            <a:ext cx="10972802" cy="4419603"/>
            <a:chOff x="960" y="2880"/>
            <a:chExt cx="17280" cy="6960"/>
          </a:xfrm>
        </p:grpSpPr>
        <p:pic>
          <p:nvPicPr>
            <p:cNvPr id="4" name="图片 3" descr="C:/Users/chang/AppData/Roaming/Kingsoft/office6/wppai/generateppt/943897c78505ebe04688cb4659f929c7.jpg943897c78505ebe04688cb4659f929c7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-9" t="8276" r="9" b="8276"/>
            <a:stretch>
              <a:fillRect/>
            </a:stretch>
          </p:blipFill>
          <p:spPr>
            <a:xfrm>
              <a:off x="960" y="2880"/>
              <a:ext cx="5600" cy="312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960" y="6000"/>
              <a:ext cx="560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chang/AppData/Roaming/Kingsoft/office6/wppai/generateppt/f63fcafc832d6fedd014f3ce82a61030.jpgf63fcafc832d6fedd014f3ce82a61030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t="463" b="463"/>
            <a:stretch>
              <a:fillRect/>
            </a:stretch>
          </p:blipFill>
          <p:spPr>
            <a:xfrm>
              <a:off x="6800" y="2880"/>
              <a:ext cx="5600" cy="312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6800" y="6000"/>
              <a:ext cx="560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1440" y="632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多传感器融合配置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1440" y="7120"/>
              <a:ext cx="47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部署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4K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摄像头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+16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线激光雷达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+IMU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组合，设置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20Hz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同步采样率，在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Town05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场景实现±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2cm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位姿对齐精度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chang/AppData/Roaming/Kingsoft/office6/wppai/generateppt/f8e72f2a3083d4d4bff67c43f0dff921.jpgf8e72f2a3083d4d4bff67c43f0dff921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t="463" b="463"/>
            <a:stretch>
              <a:fillRect/>
            </a:stretch>
          </p:blipFill>
          <p:spPr>
            <a:xfrm>
              <a:off x="12640" y="2880"/>
              <a:ext cx="5600" cy="312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矩形 18"/>
            <p:cNvSpPr/>
            <p:nvPr>
              <p:custDataLst>
                <p:tags r:id="rId15"/>
              </p:custDataLst>
            </p:nvPr>
          </p:nvSpPr>
          <p:spPr>
            <a:xfrm>
              <a:off x="12640" y="6000"/>
              <a:ext cx="5600" cy="384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7280" y="632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工具链集成方案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7"/>
              </p:custDataLst>
            </p:nvPr>
          </p:nvSpPr>
          <p:spPr>
            <a:xfrm>
              <a:off x="7280" y="7120"/>
              <a:ext cx="47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构建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PyTorch 2.1+CARLA 0.9.14+Docker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环境，开发数据桥接中间件实现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200FPS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图像传输，内存占用优化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35%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13120" y="632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数据通路验证方法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13120" y="7120"/>
              <a:ext cx="472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设计端到端数据流水线测试用例：从传感器原始数据（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RGBD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）到控制指令（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Steer/Throttle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）全链路延迟＜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50ms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，满足实时性要求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经典模型</a:t>
            </a:r>
            <a:r>
              <a:rPr lang="en-US" altLang="ja-JP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NVIDIA PilotNet</a:t>
            </a:r>
            <a:r>
              <a:rPr lang="ja-JP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复现</a:t>
            </a:r>
            <a:endParaRPr lang="ja-JP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796" cy="4423818"/>
            <a:chOff x="960" y="2880"/>
            <a:chExt cx="17280" cy="6967"/>
          </a:xfrm>
        </p:grpSpPr>
        <p:pic>
          <p:nvPicPr>
            <p:cNvPr id="4" name="图片 3" descr="C:/Users/chang/AppData/Roaming/Kingsoft/office6/wppai/generateppt/6694c66bda114a3f8ac3fd7c27c215f4.jpg6694c66bda114a3f8ac3fd7c27c215f4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8494" b="8494"/>
            <a:stretch>
              <a:fillRect/>
            </a:stretch>
          </p:blipFill>
          <p:spPr>
            <a:xfrm>
              <a:off x="960" y="2880"/>
              <a:ext cx="4000" cy="2213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4960" y="2880"/>
              <a:ext cx="13280" cy="22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chang/AppData/Roaming/Kingsoft/office6/wppai/generateppt/e41c35d6f072c421_img1.pnge41c35d6f072c421_img1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t="822" b="822"/>
            <a:stretch>
              <a:fillRect/>
            </a:stretch>
          </p:blipFill>
          <p:spPr>
            <a:xfrm>
              <a:off x="960" y="5253"/>
              <a:ext cx="4000" cy="2213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4960" y="5253"/>
              <a:ext cx="13280" cy="22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5440" y="3147"/>
              <a:ext cx="12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模型架构复现要点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5440" y="3867"/>
              <a:ext cx="12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实现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9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层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CNN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网络（含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5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个卷积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+3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个全连接），输入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872x256 RGB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图像，输出转向角预测，误差±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1.5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°（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 Town01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测试）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chang/AppData/Roaming/Kingsoft/office6/wppai/generateppt/d6e4d74cde89edc26f63f35904b60221.jpgd6e4d74cde89edc26f63f35904b60221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t="8494" b="8494"/>
            <a:stretch>
              <a:fillRect/>
            </a:stretch>
          </p:blipFill>
          <p:spPr>
            <a:xfrm>
              <a:off x="960" y="7627"/>
              <a:ext cx="4000" cy="2213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矩形 18"/>
            <p:cNvSpPr/>
            <p:nvPr>
              <p:custDataLst>
                <p:tags r:id="rId15"/>
              </p:custDataLst>
            </p:nvPr>
          </p:nvSpPr>
          <p:spPr>
            <a:xfrm>
              <a:off x="4960" y="7627"/>
              <a:ext cx="13280" cy="22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5440" y="5520"/>
              <a:ext cx="12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行为克隆数据策略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7"/>
              </p:custDataLst>
            </p:nvPr>
          </p:nvSpPr>
          <p:spPr>
            <a:xfrm>
              <a:off x="5440" y="6240"/>
              <a:ext cx="12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采集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10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小时专家驾驶数据（含雨雾等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6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种天气），应用透视变换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+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随机遮挡增强，数据集扩增至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50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万帧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5440" y="7893"/>
              <a:ext cx="12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闭环验证方法论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5440" y="8613"/>
              <a:ext cx="12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设定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8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字形循环路线，实现连续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15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分钟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接管驾驶，横向偏移量标准差＜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0.3m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，超越基线模型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40%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性能</a:t>
              </a:r>
              <a:endParaRPr lang="ja-JP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ja-JP" altLang="en-US" sz="3800"/>
              <a:t>核心技术深化阶段</a:t>
            </a:r>
            <a:endParaRPr lang="ja-JP" altLang="en-US" sz="38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ja-JP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深度强化学习核心技术</a:t>
            </a:r>
            <a:endParaRPr lang="ja-JP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38400" y="1905000"/>
            <a:ext cx="9220200" cy="4266565"/>
            <a:chOff x="3840" y="3000"/>
            <a:chExt cx="14520" cy="6719"/>
          </a:xfrm>
        </p:grpSpPr>
        <p:pic>
          <p:nvPicPr>
            <p:cNvPr id="4" name="图片 3" descr="C:/Users/chang/AppData/Roaming/Kingsoft/office6/wppai/generateppt/0125886e-c92c-42ab-9138-8a46a4d16f2f.jpg0125886e-c92c-42ab-9138-8a46a4d16f2f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-26" r="26"/>
            <a:stretch>
              <a:fillRect/>
            </a:stretch>
          </p:blipFill>
          <p:spPr>
            <a:xfrm>
              <a:off x="3840" y="3000"/>
              <a:ext cx="1919" cy="191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9" name="图片 8" descr="C:/Users/chang/AppData/Roaming/Kingsoft/office6/wppai/generateppt/b82802b3-60c5-4422-8cca-211b51ea880a.jpgb82802b3-60c5-4422-8cca-211b51ea880a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-26" r="26"/>
            <a:stretch>
              <a:fillRect/>
            </a:stretch>
          </p:blipFill>
          <p:spPr>
            <a:xfrm>
              <a:off x="3840" y="5400"/>
              <a:ext cx="1919" cy="191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6160" y="308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TD3</a:t>
              </a: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与</a:t>
              </a:r>
              <a:r>
                <a:rPr lang="en-US" altLang="ja-JP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SAC</a:t>
              </a: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算法对比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chang/AppData/Roaming/Kingsoft/office6/wppai/generateppt/6fbe48da-1d61-40bd-a1e6-4a25adc472da.jpg6fbe48da-1d61-40bd-a1e6-4a25adc472da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-26" r="26"/>
            <a:stretch>
              <a:fillRect/>
            </a:stretch>
          </p:blipFill>
          <p:spPr>
            <a:xfrm>
              <a:off x="3840" y="7800"/>
              <a:ext cx="1919" cy="191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6160" y="3880"/>
              <a:ext cx="12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TD3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采用确定性策略梯度，在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直线道路测试中控制误差±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0.15m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；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SAC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基于最大熵框架，复杂弯道场景成功率提升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23%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6160" y="548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动作空间噪声优化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6160" y="6280"/>
              <a:ext cx="12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实测显示，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TD3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目标策略平滑技术使横向控制抖动降低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40%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SAC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自动熵调节减少超参数调试时间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65%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6160" y="788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DRL</a:t>
              </a:r>
              <a:r>
                <a:rPr lang="ja-JP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训练稳定性方案</a:t>
              </a:r>
              <a:endParaRPr lang="ja-JP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6"/>
              </p:custDataLst>
            </p:nvPr>
          </p:nvSpPr>
          <p:spPr>
            <a:xfrm>
              <a:off x="6160" y="8680"/>
              <a:ext cx="1216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双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Q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网络结构使价值估计误差降低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58%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，延迟更新策略使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连续训练崩溃率从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32%</a:t>
              </a:r>
              <a:r>
                <a:rPr lang="ja-JP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降至</a:t>
              </a:r>
              <a:r>
                <a:rPr lang="en-US" altLang="ja-JP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7%</a:t>
              </a:r>
              <a:endParaRPr lang="en-US" altLang="ja-JP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00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101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102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ags/tag103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  <p:tag name="KSO_WM_TEMPLATE_FIGMA_ID" val="e41c35d6f072c421"/>
</p:tagLst>
</file>

<file path=ppt/tags/tag10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0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0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10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0492ea76-88ff-4442-943f-8e1cc45b0981.jpg?Expires=1790644022&amp;AWSAccessKeyId=AKLT9NSy7kh8TIS1UzNqLRY2&amp;Signature=15L8MpX3VJjv%2B2vmwa2amP9iCSs%3D&quot;}*auto_ai_ai_*1759108008419_55.139_277978890487-slide-3"/>
</p:tagLst>
</file>

<file path=ppt/tags/tag10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1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19.xml><?xml version="1.0" encoding="utf-8"?>
<p:tagLst xmlns:p="http://schemas.openxmlformats.org/presentationml/2006/main">
  <p:tag name="KSO_WM_FIGMA_LIMIT" val=""/>
  <p:tag name="KSO_WM_FIGMA_SLIDE_GROUP" val="69"/>
  <p:tag name="KSO_WM_SLIDE_TYPE" val="text"/>
  <p:tag name="KSO_WM_TEMPLATE_SUBCATEGORY" val="29"/>
  <p:tag name="KSO_WM_TEMPLATE_FIGMA_ID" val="e41c35d6f072c421"/>
</p:tagLst>
</file>

<file path=ppt/tags/tag12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12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2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59485617&quot;}*auto_galley_ai_*1759108008419_55.139_277978890487-slide-4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343808863&quot;}*auto_galley_ai_*1759108008419_55.139_277978890487-slide-4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343808857&quot;}*auto_galley_ai_*1759108008419_55.139_277978890487-slide-4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34.xml><?xml version="1.0" encoding="utf-8"?>
<p:tagLst xmlns:p="http://schemas.openxmlformats.org/presentationml/2006/main">
  <p:tag name="KSO_WM_FIGMA_LIMIT" val=""/>
  <p:tag name="KSO_WM_FIGMA_SLIDE_GROUP" val="43"/>
  <p:tag name="KSO_WM_SLIDE_TYPE" val="text"/>
  <p:tag name="KSO_WM_TEMPLATE_SUBCATEGORY" val="29"/>
  <p:tag name="KSO_WM_TEMPLATE_FIGMA_ID" val="e41c35d6f072c421"/>
</p:tagLst>
</file>

<file path=ppt/tags/tag13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489203686&quot;}*auto_galley_ai_*1759108008419_55.139_277978890487-slide-5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s://ai-generator-dimension.wpscdn.cn/slide_res/20241121/e41c35d6f072c421_img1.png&quot;}*auto_preset_ai_*1759108008419_55.139_277978890487-slide-5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420747425&quot;}*auto_galley_ai_*1759108008419_55.139_277978890487-slide-5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"/>
  <p:tag name="KSO_WM_UNIT_TEXT_TYPE" val="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9.xml><?xml version="1.0" encoding="utf-8"?>
<p:tagLst xmlns:p="http://schemas.openxmlformats.org/presentationml/2006/main">
  <p:tag name="KSO_WM_FIGMA_LIMIT" val=""/>
  <p:tag name="KSO_WM_FIGMA_SLIDE_GROUP" val="70"/>
  <p:tag name="KSO_WM_SLIDE_TYPE" val="text"/>
  <p:tag name="KSO_WM_TEMPLATE_SUBCATEGORY" val="29"/>
  <p:tag name="KSO_WM_TEMPLATE_FIGMA_ID" val="e41c35d6f072c42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1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52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15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5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9/0125886e-c92c-42ab-9138-8a46a4d16f2f.jpg?Expires=1790644022&amp;AWSAccessKeyId=AKLT9NSy7kh8TIS1UzNqLRY2&amp;Signature=ZDMoEkZRF8Zqjguvf7x7QnqG8EM%3D&quot;}*auto_ai_ai_*1759108008419_55.139_277978890487-slide-7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9/b82802b3-60c5-4422-8cca-211b51ea880a.jpg?Expires=1790644022&amp;AWSAccessKeyId=AKLT9NSy7kh8TIS1UzNqLRY2&amp;Signature=Tg%2FDtbArG2pI3nMaLooIebGW4JE%3D&quot;}*auto_ai_ai_*1759108008419_55.139_277978890487-slide-7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内容"/>
  <p:tag name="KSO_WM_UNIT_TEXT_TYPE" val="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http://zh-ai-group.ks3-cn-beijing-internal.ksyun.com/image_generate/image_process/production/202509/6fbe48da-1d61-40bd-a1e6-4a25adc472da.jpg?Expires=1790644022&amp;AWSAccessKeyId=AKLT9NSy7kh8TIS1UzNqLRY2&amp;Signature=OaMqaStoXuCS4M2ekEydSqz8%2FKw%3D&quot;}*auto_ai_ai_*1759108008419_55.139_277978890487-slide-7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内容"/>
  <p:tag name="KSO_WM_UNIT_TEXT_TYPE" val="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内容"/>
  <p:tag name="KSO_WM_UNIT_TEXT_TYPE" val="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64.xml><?xml version="1.0" encoding="utf-8"?>
<p:tagLst xmlns:p="http://schemas.openxmlformats.org/presentationml/2006/main">
  <p:tag name="KSO_WM_FIGMA_LIMIT" val=""/>
  <p:tag name="KSO_WM_FIGMA_SLIDE_GROUP" val="38"/>
  <p:tag name="KSO_WM_SLIDE_TYPE" val="text"/>
  <p:tag name="KSO_WM_TEMPLATE_SUBCATEGORY" val="29"/>
  <p:tag name="KSO_WM_TEMPLATE_FIGMA_ID" val="e41c35d6f072c421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6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6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d01ecbae-0d1a-47b2-8367-2141b8f77c15.jpg?Expires=1790644022&amp;AWSAccessKeyId=AKLT9NSy7kh8TIS1UzNqLRY2&amp;Signature=VgbKrWoTYpevpBySwjWpzNZx9u4%3D&quot;}*auto_ai_ai_*1759108008419_55.139_277978890487-slide-8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8.xml><?xml version="1.0" encoding="utf-8"?>
<p:tagLst xmlns:p="http://schemas.openxmlformats.org/presentationml/2006/main">
  <p:tag name="KSO_WM_FIGMA_LIMIT" val=""/>
  <p:tag name="KSO_WM_FIGMA_SLIDE_GROUP" val="47"/>
  <p:tag name="KSO_WM_SLIDE_TYPE" val="text"/>
  <p:tag name="KSO_WM_TEMPLATE_SUBCATEGORY" val="29"/>
  <p:tag name="KSO_WM_TEMPLATE_FIGMA_ID" val="e41c35d6f072c421"/>
</p:tagLst>
</file>

<file path=ppt/tags/tag17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8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9/ceae545f-82b2-40fc-8fc6-b9f82c2332fa.jpg?Expires=1790644024&amp;AWSAccessKeyId=AKLT9NSy7kh8TIS1UzNqLRY2&amp;Signature=uC1OjN5KhsvALM8CE5aoOgNTBF0%3D&quot;}*auto_ai_ai_*1759108008419_55.139_277978890487-slide-9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9/a4368fbc-9a4e-45f9-a3b4-58a43e630402.jpg?Expires=1790644023&amp;AWSAccessKeyId=AKLT9NSy7kh8TIS1UzNqLRY2&amp;Signature=ZftU4eT2iIajhuS1mWBaiq66WyI%3D&quot;}*auto_ai_ai_*1759108008419_55.139_277978890487-slide-9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1.xml><?xml version="1.0" encoding="utf-8"?>
<p:tagLst xmlns:p="http://schemas.openxmlformats.org/presentationml/2006/main">
  <p:tag name="KSO_WM_FIGMA_LIMIT" val=""/>
  <p:tag name="KSO_WM_FIGMA_SLIDE_GROUP" val="28"/>
  <p:tag name="KSO_WM_SLIDE_TYPE" val="text"/>
  <p:tag name="KSO_WM_TEMPLATE_SUBCATEGORY" val="29"/>
  <p:tag name="KSO_WM_TEMPLATE_FIGMA_ID" val="e41c35d6f072c421"/>
</p:tagLst>
</file>

<file path=ppt/tags/tag19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9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94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19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06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7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08.xml><?xml version="1.0" encoding="utf-8"?>
<p:tagLst xmlns:p="http://schemas.openxmlformats.org/presentationml/2006/main">
  <p:tag name="KSO_WM_FIGMA_LIMIT" val=""/>
  <p:tag name="KSO_WM_FIGMA_SLIDE_GROUP" val="39"/>
  <p:tag name="KSO_WM_SLIDE_TYPE" val="text"/>
  <p:tag name="KSO_WM_TEMPLATE_SUBCATEGORY" val="29"/>
  <p:tag name="KSO_WM_TEMPLATE_FIGMA_ID" val="e41c35d6f072c421"/>
</p:tagLst>
</file>

<file path=ppt/tags/tag20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98445946&quot;}*auto_galley_ai_*1759108008419_55.139_277978890487-slide-12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211428004376&quot;}*auto_galley_ai_*1759108008419_55.139_277978890487-slide-12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268130491&quot;}*auto_galley_ai_*1759108008419_55.139_277978890487-slide-12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23.xml><?xml version="1.0" encoding="utf-8"?>
<p:tagLst xmlns:p="http://schemas.openxmlformats.org/presentationml/2006/main">
  <p:tag name="KSO_WM_FIGMA_LIMIT" val=""/>
  <p:tag name="KSO_WM_FIGMA_SLIDE_GROUP" val="54"/>
  <p:tag name="KSO_WM_SLIDE_TYPE" val="text"/>
  <p:tag name="KSO_WM_TEMPLATE_SUBCATEGORY" val="29"/>
  <p:tag name="KSO_WM_TEMPLATE_FIGMA_ID" val="e41c35d6f072c421"/>
</p:tagLst>
</file>

<file path=ppt/tags/tag22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5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2dae9369-1cfe-4772-ad10-68356e7a86ce.jpg?Expires=1790644025&amp;AWSAccessKeyId=AKLT9NSy7kh8TIS1UzNqLRY2&amp;Signature=d12YFukBfyl6vu6mSlIGzekzJPc%3D&quot;}*auto_ai_ai_*1759108008419_55.139_277978890487-slide-13"/>
</p:tagLst>
</file>

<file path=ppt/tags/tag236.xml><?xml version="1.0" encoding="utf-8"?>
<p:tagLst xmlns:p="http://schemas.openxmlformats.org/presentationml/2006/main">
  <p:tag name="KSO_WM_FIGMA_LIMIT" val=""/>
  <p:tag name="KSO_WM_FIGMA_SLIDE_GROUP" val="72"/>
  <p:tag name="KSO_WM_SLIDE_TYPE" val="text"/>
  <p:tag name="KSO_WM_TEMPLATE_SUBCATEGORY" val="29"/>
  <p:tag name="KSO_WM_TEMPLATE_FIGMA_ID" val="e41c35d6f072c421"/>
</p:tagLst>
</file>

<file path=ppt/tags/tag23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3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464232340&quot;}*auto_galley_ai_*1759108008419_55.139_277978890487-slide-14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211401203564&quot;}*auto_galley_ai_*1759108008419_55.139_277978890487-slide-14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506288327&quot;}*auto_galley_ai_*1759108008419_55.139_277978890487-slide-14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53.xml><?xml version="1.0" encoding="utf-8"?>
<p:tagLst xmlns:p="http://schemas.openxmlformats.org/presentationml/2006/main">
  <p:tag name="KSO_WM_FIGMA_LIMIT" val=""/>
  <p:tag name="KSO_WM_FIGMA_SLIDE_GROUP" val="59"/>
  <p:tag name="KSO_WM_SLIDE_TYPE" val="text"/>
  <p:tag name="KSO_WM_TEMPLATE_SUBCATEGORY" val="29"/>
  <p:tag name="KSO_WM_TEMPLATE_FIGMA_ID" val="e41c35d6f072c421"/>
</p:tagLst>
</file>

<file path=ppt/tags/tag25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5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5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25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e38c025f-ac0a-4325-98a3-c93996b5473e.jpg?Expires=1790644028&amp;AWSAccessKeyId=AKLT9NSy7kh8TIS1UzNqLRY2&amp;Signature=tYipSQezzQK1p6DO07tSoG0O20g%3D&quot;}*auto_ai_ai_*1759108008419_55.139_277978890487-slide-16"/>
</p:tagLst>
</file>

<file path=ppt/tags/tag25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6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e41c35d6f072c421"/>
</p:tagLst>
</file>

<file path=ppt/tags/tag26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6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7a6a90b8-0326-47be-8437-f6c71b6d846d.jpg?Expires=1790644029&amp;AWSAccessKeyId=AKLT9NSy7kh8TIS1UzNqLRY2&amp;Signature=JY1m7VqysGEOze8fmOeLyNBiaqo%3D&quot;}*auto_ai_ai_*1759108008419_55.139_277978890487-slide-17"/>
</p:tagLst>
</file>

<file path=ppt/tags/tag279.xml><?xml version="1.0" encoding="utf-8"?>
<p:tagLst xmlns:p="http://schemas.openxmlformats.org/presentationml/2006/main">
  <p:tag name="KSO_WM_FIGMA_LIMIT" val=""/>
  <p:tag name="KSO_WM_FIGMA_SLIDE_GROUP" val="23"/>
  <p:tag name="KSO_WM_SLIDE_TYPE" val="text"/>
  <p:tag name="KSO_WM_TEMPLATE_SUBCATEGORY" val="29"/>
  <p:tag name="KSO_WM_TEMPLATE_FIGMA_ID" val="e41c35d6f072c421"/>
</p:tagLst>
</file>

<file path=ppt/tags/tag2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8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8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809649154&quot;}*auto_galley_ai_*1759108008419_55.139_277978890487-slide-18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809651409&quot;}*auto_galley_ai_*1759108008419_55.139_277978890487-slide-18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142340656&quot;}*auto_galley_ai_*1759108008419_55.139_277978890487-slide-18"/>
</p:tagLst>
</file>

<file path=ppt/tags/tag2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5.xml><?xml version="1.0" encoding="utf-8"?>
<p:tagLst xmlns:p="http://schemas.openxmlformats.org/presentationml/2006/main">
  <p:tag name="KSO_WM_FIGMA_LIMIT" val=""/>
  <p:tag name="KSO_WM_FIGMA_SLIDE_GROUP" val="2"/>
  <p:tag name="KSO_WM_SLIDE_TYPE" val="text"/>
  <p:tag name="KSO_WM_TEMPLATE_SUBCATEGORY" val="29"/>
  <p:tag name="KSO_WM_TEMPLATE_FIGMA_ID" val="e41c35d6f072c421"/>
</p:tagLst>
</file>

<file path=ppt/tags/tag29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97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98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e41c35d6f072c421"/>
</p:tagLst>
</file>

<file path=ppt/tags/tag29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0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x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14.xml><?xml version="1.0" encoding="utf-8"?>
<p:tagLst xmlns:p="http://schemas.openxmlformats.org/presentationml/2006/main">
  <p:tag name="KSO_WM_FIGMA_LIMIT" val=""/>
  <p:tag name="KSO_WM_FIGMA_SLIDE_GROUP" val="3"/>
  <p:tag name="KSO_WM_SLIDE_TYPE" val="text"/>
  <p:tag name="KSO_WM_TEMPLATE_SUBCATEGORY" val="29"/>
  <p:tag name="KSO_WM_TEMPLATE_FIGMA_ID" val="e41c35d6f072c421"/>
</p:tagLst>
</file>

<file path=ppt/tags/tag31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1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1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24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97c8f11b-d8bc-4345-b4cd-c33f50719055.jpg?Expires=1790644028&amp;AWSAccessKeyId=AKLT9NSy7kh8TIS1UzNqLRY2&amp;Signature=wSz8%2FxszHu79nP%2FF4GmPgV12DTo%3D&quot;}*auto_ai_ai_*1759108008419_55.139_277978890487-slide-21"/>
</p:tagLst>
</file>

<file path=ppt/tags/tag325.xml><?xml version="1.0" encoding="utf-8"?>
<p:tagLst xmlns:p="http://schemas.openxmlformats.org/presentationml/2006/main">
  <p:tag name="KSO_WM_FIGMA_LIMIT" val=""/>
  <p:tag name="KSO_WM_FIGMA_SLIDE_GROUP" val="77"/>
  <p:tag name="KSO_WM_SLIDE_TYPE" val="text"/>
  <p:tag name="KSO_WM_TEMPLATE_SUBCATEGORY" val="29"/>
  <p:tag name="KSO_WM_TEMPLATE_FIGMA_ID" val="e41c35d6f072c421"/>
</p:tagLst>
</file>

<file path=ppt/tags/tag32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2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9/8013ffb6-9501-4a2a-b0c4-139ac3ad4340.jpg?Expires=1790644031&amp;AWSAccessKeyId=AKLT9NSy7kh8TIS1UzNqLRY2&amp;Signature=3H7943UV8DmenUiTof%2B2oH8iqvo%3D&quot;}*auto_ai_ai_*1759108008419_55.139_277978890487-slide-22"/>
</p:tagLst>
</file>

<file path=ppt/tags/tag32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37.xml><?xml version="1.0" encoding="utf-8"?>
<p:tagLst xmlns:p="http://schemas.openxmlformats.org/presentationml/2006/main">
  <p:tag name="KSO_WM_FIGMA_LIMIT" val=""/>
  <p:tag name="KSO_WM_FIGMA_SLIDE_GROUP" val="37"/>
  <p:tag name="KSO_WM_SLIDE_TYPE" val="text"/>
  <p:tag name="KSO_WM_TEMPLATE_SUBCATEGORY" val="29"/>
  <p:tag name="KSO_WM_TEMPLATE_FIGMA_ID" val="e41c35d6f072c421"/>
</p:tagLst>
</file>

<file path=ppt/tags/tag338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33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EMPLATE_FIGMA_ID" val="e41c35d6f072c421"/>
</p:tagLst>
</file>

<file path=ppt/tags/tag341.xml><?xml version="1.0" encoding="utf-8"?>
<p:tagLst xmlns:p="http://schemas.openxmlformats.org/presentationml/2006/main">
  <p:tag name="KSO_WM_PRESENTATION_SOURCE" val="WPPAIGeneratePPT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69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7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e41c35d6f072c421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83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84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EMPLATE_FIGMA_ID" val="e41c35d6f072c421"/>
</p:tagLst>
</file>

<file path=ppt/tags/tag8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6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87.xml><?xml version="1.0" encoding="utf-8"?>
<p:tagLst xmlns:p="http://schemas.openxmlformats.org/presentationml/2006/main">
  <p:tag name="KSO_WM_DIAGRAM_VIRTUALLY_FRAME" val="{&quot;height&quot;:316.9,&quot;left&quot;:337.25,&quot;top&quot;:109.1,&quot;width&quot;:580.75}"/>
</p:tagLst>
</file>

<file path=ppt/tags/tag88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89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ags/tag91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92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93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ags/tag94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95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96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ags/tag97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98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99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工作汇报商务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E2E4A"/>
      </a:accent1>
      <a:accent2>
        <a:srgbClr val="B59158"/>
      </a:accent2>
      <a:accent3>
        <a:srgbClr val="D5BF93"/>
      </a:accent3>
      <a:accent4>
        <a:srgbClr val="8498AA"/>
      </a:accent4>
      <a:accent5>
        <a:srgbClr val="A0BBF0"/>
      </a:accent5>
      <a:accent6>
        <a:srgbClr val="E4420E"/>
      </a:accent6>
      <a:hlink>
        <a:srgbClr val="00B5EE"/>
      </a:hlink>
      <a:folHlink>
        <a:srgbClr val="0C327A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3362</Words>
  <Application>WPS 演示</Application>
  <PresentationFormat>宽屏</PresentationFormat>
  <Paragraphs>273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Microsoft YaHei UI</vt:lpstr>
      <vt:lpstr>Arial Unicode MS</vt:lpstr>
      <vt:lpstr>Calibri</vt:lpstr>
      <vt:lpstr>WPS</vt:lpstr>
      <vt:lpstr>蓝色工作汇报商务风主题</vt:lpstr>
      <vt:lpstr>PowerPoint 演示文稿</vt:lpstr>
      <vt:lpstr>端到端自动驾驶深度学习路线图</vt:lpstr>
      <vt:lpstr>目录</vt:lpstr>
      <vt:lpstr>基础奠基与全景认知</vt:lpstr>
      <vt:lpstr>领域认知构建方法论</vt:lpstr>
      <vt:lpstr>CARLA开发环境构建</vt:lpstr>
      <vt:lpstr>经典模型NVIDIA PilotNet复现</vt:lpstr>
      <vt:lpstr>核心技术深化阶段</vt:lpstr>
      <vt:lpstr>深度强化学习核心技术</vt:lpstr>
      <vt:lpstr>世界模型构建原理</vt:lpstr>
      <vt:lpstr>CarDreamer算法解析</vt:lpstr>
      <vt:lpstr>系统实现与优化</vt:lpstr>
      <vt:lpstr>视觉编码器开发实践</vt:lpstr>
      <vt:lpstr>世界模型训练策略</vt:lpstr>
      <vt:lpstr>实时推理优化方案</vt:lpstr>
      <vt:lpstr>多维度评估体系构建</vt:lpstr>
      <vt:lpstr>关键技术挑战</vt:lpstr>
      <vt:lpstr>训练稳定性保障策略</vt:lpstr>
      <vt:lpstr>复杂场景泛化方案</vt:lpstr>
      <vt:lpstr>实时性优化工程实践</vt:lpstr>
      <vt:lpstr>成果验证与展望</vt:lpstr>
      <vt:lpstr>CARLA平台测试验证</vt:lpstr>
      <vt:lpstr>技术演进趋势洞察</vt:lpstr>
      <vt:lpstr>技术演进趋势洞察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钱钱</cp:lastModifiedBy>
  <cp:revision>5</cp:revision>
  <dcterms:created xsi:type="dcterms:W3CDTF">2023-08-09T12:44:00Z</dcterms:created>
  <dcterms:modified xsi:type="dcterms:W3CDTF">2025-09-30T01:30:28Z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